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86" r:id="rId2"/>
    <p:sldId id="278" r:id="rId3"/>
    <p:sldId id="257" r:id="rId4"/>
    <p:sldId id="287" r:id="rId5"/>
    <p:sldId id="258" r:id="rId6"/>
    <p:sldId id="303" r:id="rId7"/>
    <p:sldId id="262" r:id="rId8"/>
    <p:sldId id="293" r:id="rId9"/>
    <p:sldId id="291" r:id="rId10"/>
    <p:sldId id="304" r:id="rId11"/>
    <p:sldId id="302" r:id="rId12"/>
    <p:sldId id="292" r:id="rId13"/>
    <p:sldId id="300" r:id="rId14"/>
    <p:sldId id="301" r:id="rId15"/>
    <p:sldId id="299" r:id="rId16"/>
    <p:sldId id="298" r:id="rId17"/>
    <p:sldId id="297" r:id="rId18"/>
    <p:sldId id="296" r:id="rId19"/>
    <p:sldId id="295" r:id="rId20"/>
    <p:sldId id="294" r:id="rId21"/>
    <p:sldId id="288" r:id="rId22"/>
    <p:sldId id="289" r:id="rId23"/>
    <p:sldId id="290" r:id="rId24"/>
    <p:sldId id="275" r:id="rId25"/>
    <p:sldId id="276" r:id="rId26"/>
    <p:sldId id="277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Impact" panose="020B0806030902050204" pitchFamily="34" charset="0"/>
      <p:regular r:id="rId34"/>
    </p:embeddedFont>
    <p:embeddedFont>
      <p:font typeface="Segoe Pro Cond" panose="020B060402020202020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Vargas" initials="DV" lastIdx="0" clrIdx="0">
    <p:extLst>
      <p:ext uri="{19B8F6BF-5375-455C-9EA6-DF929625EA0E}">
        <p15:presenceInfo xmlns:p15="http://schemas.microsoft.com/office/powerpoint/2012/main" userId="2525f213bf99d7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9CFD"/>
    <a:srgbClr val="00BCF2"/>
    <a:srgbClr val="0092FF"/>
    <a:srgbClr val="0078D4"/>
    <a:srgbClr val="7030A0"/>
    <a:srgbClr val="660066"/>
    <a:srgbClr val="29A5DE"/>
    <a:srgbClr val="0071C5"/>
    <a:srgbClr val="0072C6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01" autoAdjust="0"/>
    <p:restoredTop sz="56890" autoAdjust="0"/>
  </p:normalViewPr>
  <p:slideViewPr>
    <p:cSldViewPr snapToGrid="0">
      <p:cViewPr varScale="1">
        <p:scale>
          <a:sx n="44" d="100"/>
          <a:sy n="44" d="100"/>
        </p:scale>
        <p:origin x="42" y="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2724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EE567-08E6-4A38-AA63-BCF723C49B1A}" type="datetimeFigureOut">
              <a:rPr lang="es-ES" smtClean="0"/>
              <a:t>24/04/2019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429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17D63-7C45-4944-AAC0-B95E1E85537D}" type="datetimeFigureOut">
              <a:rPr lang="es-ES" smtClean="0"/>
              <a:t>24/04/2019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986A5-ADDE-4A3B-BFE0-BB53D1310A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9549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986A5-ADDE-4A3B-BFE0-BB53D1310A1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534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986A5-ADDE-4A3B-BFE0-BB53D1310A1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190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986A5-ADDE-4A3B-BFE0-BB53D1310A1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0229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986A5-ADDE-4A3B-BFE0-BB53D1310A1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3538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 el paso del tiempo PowerShell se ha convertido en una pieza fundamental para cada elemento en el ecosistema de soluciones que ofrece Microsoft, desde lo mas sencillo a lo mas complejo es posible programar con Powershell actividades, Gracias a las posibilidades de una plataforma que permite la creación de scripts en un lenguaje similar a conversar en ingles, y que dinámicamente te permite crecer en comandos, funciones, métodos y características. En esta sesión veremos demostraciones en vivo y en directo de como se pueden instalar nuevos módulos de PowerShell y lograr tomar una gran ventaja de esta plataforma que esta en auge con los sistemas operativos </a:t>
            </a:r>
            <a:r>
              <a:rPr lang="es-ES" dirty="0" err="1"/>
              <a:t>core</a:t>
            </a:r>
            <a:r>
              <a:rPr lang="es-ES" dirty="0"/>
              <a:t> edición, los nano servers, e incluso los contenedores. Diferentes fabricantes se han unido a esta iniciativa open </a:t>
            </a:r>
            <a:r>
              <a:rPr lang="es-ES" dirty="0" err="1"/>
              <a:t>source</a:t>
            </a:r>
            <a:r>
              <a:rPr lang="es-ES" dirty="0"/>
              <a:t> de Microsoft, para facilitarnos módulos que nos permitan interactuar con sus plataformas de modo que desde la misma consola podamos administrar un ESX de </a:t>
            </a:r>
            <a:r>
              <a:rPr lang="es-ES" dirty="0" err="1"/>
              <a:t>VMWare</a:t>
            </a:r>
            <a:r>
              <a:rPr lang="es-ES" dirty="0"/>
              <a:t>, un </a:t>
            </a:r>
            <a:r>
              <a:rPr lang="es-ES" dirty="0" err="1"/>
              <a:t>Hyper</a:t>
            </a:r>
            <a:r>
              <a:rPr lang="es-ES" dirty="0"/>
              <a:t>-V, Amazon Web Services, Google Cloud </a:t>
            </a:r>
            <a:r>
              <a:rPr lang="es-ES" dirty="0" err="1"/>
              <a:t>Platform</a:t>
            </a:r>
            <a:r>
              <a:rPr lang="es-ES" dirty="0"/>
              <a:t>, o Azure. Muchas plataformas de Microsoft naturalmente cuentan con estas funcionalidades, veremos como SQL, SharePoint, o </a:t>
            </a:r>
            <a:r>
              <a:rPr lang="es-ES" dirty="0" err="1"/>
              <a:t>SkypeForBusiness</a:t>
            </a:r>
            <a:r>
              <a:rPr lang="es-ES" dirty="0"/>
              <a:t> tienen también sus consolas de administración basadas en PowerShell y módulos instalables para gestionar desde tu laptop las diferentes aplicaciones Instalando el subsistema de Linux también es posible tener interacción con sistemas operativos </a:t>
            </a:r>
            <a:r>
              <a:rPr lang="es-ES" dirty="0" err="1"/>
              <a:t>linux</a:t>
            </a:r>
            <a:r>
              <a:rPr lang="es-ES" dirty="0"/>
              <a:t>. así que no se pierda esta workshop, donde trabajaremos en un escenario didáctico, y divertido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986A5-ADDE-4A3B-BFE0-BB53D1310A1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1114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986A5-ADDE-4A3B-BFE0-BB53D1310A1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622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986A5-ADDE-4A3B-BFE0-BB53D1310A14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0688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986A5-ADDE-4A3B-BFE0-BB53D1310A14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585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986A5-ADDE-4A3B-BFE0-BB53D1310A14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044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0250" y="1604963"/>
            <a:ext cx="9144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800">
                <a:solidFill>
                  <a:srgbClr val="00BCF2"/>
                </a:solidFill>
              </a:defRPr>
            </a:lvl1pPr>
          </a:lstStyle>
          <a:p>
            <a:r>
              <a:rPr lang="es-ES" noProof="0" dirty="0"/>
              <a:t>Haga clic para agregar el titulo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0250" y="4084638"/>
            <a:ext cx="9144000" cy="165576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 dirty="0"/>
              <a:t>Haga clic para agregar el subtitulo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F754845-4C48-4B6C-B319-0DF596C60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31387" y="6283877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ES" noProof="0" smtClean="0"/>
              <a:pPr/>
              <a:t>24/04/2019</a:t>
            </a:fld>
            <a:endParaRPr lang="es-ES" noProof="0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1EB262B-34AE-44A3-A75E-C0FF8E267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6746" y="628691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s-ES" noProof="0" dirty="0"/>
              <a:t>Pie de pagina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A93E425-3437-41DB-A57C-F43A57172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14235" y="628691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C0911B7-9D0F-497C-A44B-771E0C4BC7E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3704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2352" y="195369"/>
            <a:ext cx="1166972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CF2"/>
                </a:solidFill>
              </a:defRPr>
            </a:lvl1pPr>
          </a:lstStyle>
          <a:p>
            <a:r>
              <a:rPr lang="es-ES" noProof="0" dirty="0"/>
              <a:t>Haga clic para agregar el titulo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Haga clic para editar el texto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Segundo nivel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Tercer nivel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Cuarto nivel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Quinto nivel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D0FBEEB-58C7-4F0D-888B-5CA631274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40546" y="6283877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ES" noProof="0" smtClean="0"/>
              <a:pPr/>
              <a:t>24/04/2019</a:t>
            </a:fld>
            <a:endParaRPr lang="es-ES" noProof="0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34F761B-E847-48CA-B015-4B11EF616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5905" y="628691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s-ES" noProof="0" dirty="0"/>
              <a:t>Pie de pagina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3BF6E07-FC4D-4AFB-B0AD-4F2429084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3394" y="628691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C0911B7-9D0F-497C-A44B-771E0C4BC7E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606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>
                <a:solidFill>
                  <a:srgbClr val="00BCF2"/>
                </a:solidFill>
              </a:defRPr>
            </a:lvl1pPr>
          </a:lstStyle>
          <a:p>
            <a:r>
              <a:rPr lang="es-ES" noProof="0" dirty="0"/>
              <a:t>Haga clic para agregar el titulo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noProof="0" dirty="0"/>
              <a:t>Haga clic para agregar el subtitulo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F88019B-6CB0-40BA-82B2-5B6D3AD386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40546" y="6283877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ES" noProof="0" smtClean="0"/>
              <a:pPr/>
              <a:t>24/04/2019</a:t>
            </a:fld>
            <a:endParaRPr lang="es-ES" noProof="0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3D6919D-1527-4CE0-BD12-C2C6535C4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5905" y="628691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s-ES" noProof="0" dirty="0"/>
              <a:t>Pie de pagina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63EBCD-50C1-462E-8EA6-9B954FE44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3394" y="628691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C0911B7-9D0F-497C-A44B-771E0C4BC7E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2276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do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1069" y="205959"/>
            <a:ext cx="1171588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CF2"/>
                </a:solidFill>
              </a:defRPr>
            </a:lvl1pPr>
          </a:lstStyle>
          <a:p>
            <a:r>
              <a:rPr lang="es-ES" noProof="0" dirty="0"/>
              <a:t>Haga clic para agregar el titulo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1070" y="1825625"/>
            <a:ext cx="5735823" cy="435133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Haga clic para editar el texto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Segundo nivel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Tercer nivel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Cuarto nivel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Quinto nivel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s-E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5106" y="1825625"/>
            <a:ext cx="5735823" cy="435133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Haga clic para editar el texto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Segundo nivel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Tercer nivel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Cuarto nivel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Quinto nivel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244272" y="6283877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ES" noProof="0" smtClean="0"/>
              <a:pPr/>
              <a:t>24/04/2019</a:t>
            </a:fld>
            <a:endParaRPr lang="es-ES" noProof="0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95021" y="628691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s-ES" noProof="0" dirty="0"/>
              <a:t>Pie de pagina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3394" y="628691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C0911B7-9D0F-497C-A44B-771E0C4BC7E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8020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CF2"/>
                </a:solidFill>
              </a:defRPr>
            </a:lvl1pPr>
          </a:lstStyle>
          <a:p>
            <a:r>
              <a:rPr lang="es-ES" noProof="0" dirty="0"/>
              <a:t>Haga clic para agregar el titulo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 dirty="0"/>
              <a:t>Haga clic para agregar el texto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Haga clic para editar el texto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Segundo nivel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Tercer nivel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Cuarto nivel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Quinto nivel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 dirty="0"/>
              <a:t>Haga clic para agregar el texto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Haga clic para editar el texto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Segundo nivel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Tercer nivel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Cuarto nivel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Quinto nivel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5FAC506-DD79-4E28-AE70-89768E50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83877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ES" noProof="0" smtClean="0"/>
              <a:pPr/>
              <a:t>24/04/2019</a:t>
            </a:fld>
            <a:endParaRPr lang="es-ES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5699F80-A601-4B81-AC2C-AE40EF39C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3559" y="628691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s-ES" noProof="0" dirty="0"/>
              <a:t>Pie de pagina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3DC51DA-EA4A-4ED7-BD7D-D9C1359F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1048" y="628691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C0911B7-9D0F-497C-A44B-771E0C4BC7E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6600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ulo unica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noProof="0" dirty="0"/>
              <a:t>Haga clic para agregar el titulo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9788457-AB78-4F02-80D7-4F3B6BB70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83877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ES" noProof="0" smtClean="0"/>
              <a:pPr/>
              <a:t>24/04/2019</a:t>
            </a:fld>
            <a:endParaRPr lang="es-ES" noProof="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89A0E2-1253-4130-9D44-E7CE2B96D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3559" y="628691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s-ES" noProof="0" dirty="0"/>
              <a:t>Pie de pagina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BAC87E-5213-4096-90AB-61BE45E58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1048" y="628691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C0911B7-9D0F-497C-A44B-771E0C4BC7E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088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12C13CD-F2CC-4068-BB17-695D150D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83877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ES" noProof="0" smtClean="0"/>
              <a:pPr/>
              <a:t>24/04/2019</a:t>
            </a:fld>
            <a:endParaRPr lang="es-ES" noProof="0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0BB0D78-7005-48D9-A8C4-9E3D60850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3559" y="628691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s-ES" noProof="0" dirty="0"/>
              <a:t>Pie de pagina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A81D1A1-0B83-4C44-A497-6C2603BE2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1048" y="628691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C0911B7-9D0F-497C-A44B-771E0C4BC7E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8907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subti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rgbClr val="00BCF2"/>
                </a:solidFill>
              </a:defRPr>
            </a:lvl1pPr>
          </a:lstStyle>
          <a:p>
            <a:r>
              <a:rPr lang="es-ES" noProof="0" dirty="0"/>
              <a:t>Haga clic para agregar el titulo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32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Haga clic para editar el texto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Segundo nivel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Tercer nivel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Cuarto nivel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Quinto nivel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Haga clic para editar el texto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Segundo nivel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Tercer nivel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Cuarto nivel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Quinto nivel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08398B9-11C3-4C19-9443-07A07B2B98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83877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ES" noProof="0" smtClean="0"/>
              <a:pPr/>
              <a:t>24/04/2019</a:t>
            </a:fld>
            <a:endParaRPr lang="es-ES" noProof="0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86239AA-3A17-4CA0-B01D-52D25BE1A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3559" y="628691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s-ES" noProof="0" dirty="0"/>
              <a:t>Pie de pagina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5A2363C-D999-4EA0-955A-3D6FF76E9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1048" y="628691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C0911B7-9D0F-497C-A44B-771E0C4BC7E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962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BB31C26-A7B4-4CE4-8B04-522C234CEE19}"/>
              </a:ext>
            </a:extLst>
          </p:cNvPr>
          <p:cNvSpPr/>
          <p:nvPr userDrawn="1"/>
        </p:nvSpPr>
        <p:spPr>
          <a:xfrm>
            <a:off x="10777952" y="93733"/>
            <a:ext cx="1305660" cy="1276351"/>
          </a:xfrm>
          <a:prstGeom prst="round2DiagRect">
            <a:avLst>
              <a:gd name="adj1" fmla="val 0"/>
              <a:gd name="adj2" fmla="val 68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rgbClr val="00BCF2"/>
                </a:solidFill>
              </a:defRPr>
            </a:lvl1pPr>
          </a:lstStyle>
          <a:p>
            <a:r>
              <a:rPr lang="es-ES" noProof="0" dirty="0"/>
              <a:t>Haga clic para agregar el titulo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Haga clic para editar el texto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Segundo nivel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Tercer nivel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Cuarto nivel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Quinto nivel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9947A8C-8B38-4043-B3E3-B8B3F8704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83877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ES" noProof="0" smtClean="0"/>
              <a:pPr/>
              <a:t>24/04/2019</a:t>
            </a:fld>
            <a:endParaRPr lang="es-ES" noProof="0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B51DE55-90F9-4B7F-BEE4-179BF5562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3559" y="628691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s-ES" noProof="0" dirty="0"/>
              <a:t>Pie de pagina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5F59E98-983A-48F7-8D03-6ABFA3AFB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1048" y="628691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C0911B7-9D0F-497C-A44B-771E0C4BC7EC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 dirty="0"/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145607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3E2FD7-B0C0-419F-906C-B0F998524829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29A5DE"/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B5596B-72F1-4FA1-9214-0689D7CA4F8E}"/>
              </a:ext>
            </a:extLst>
          </p:cNvPr>
          <p:cNvSpPr/>
          <p:nvPr userDrawn="1"/>
        </p:nvSpPr>
        <p:spPr>
          <a:xfrm>
            <a:off x="108388" y="93733"/>
            <a:ext cx="11975224" cy="6670534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3" name="Picture 2" descr="Resultado de imagen para u ean">
            <a:extLst>
              <a:ext uri="{FF2B5EF4-FFF2-40B4-BE49-F238E27FC236}">
                <a16:creationId xmlns:a16="http://schemas.microsoft.com/office/drawing/2014/main" id="{4EA9EA99-4189-4E41-81E0-75D6A2375D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149" y="6212101"/>
            <a:ext cx="1159409" cy="4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2351" y="195369"/>
            <a:ext cx="117137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noProof="0" dirty="0"/>
              <a:t>Haga clic para agregar el titulo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352" y="1655869"/>
            <a:ext cx="11713748" cy="4449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Primer nivel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Segundo nivel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Tercer nivel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Cuarto nivel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 dirty="0"/>
              <a:t>Quinto nivel</a:t>
            </a:r>
          </a:p>
          <a:p>
            <a:pPr lvl="0"/>
            <a:endParaRPr lang="es-E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40546" y="6283877"/>
            <a:ext cx="1073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6C8B9B6-DC0E-463F-A729-F063386A2A4F}" type="datetimeFigureOut">
              <a:rPr lang="es-ES" noProof="0" smtClean="0"/>
              <a:pPr/>
              <a:t>24/04/2019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65905" y="6286916"/>
            <a:ext cx="279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s-ES" noProof="0" dirty="0"/>
              <a:t>Pie de pagina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3394" y="6286916"/>
            <a:ext cx="521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trike="noStrike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C0911B7-9D0F-497C-A44B-771E0C4BC7EC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362" y="6220622"/>
            <a:ext cx="1777250" cy="4999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535091-6871-445D-A78E-AE5DBA6BA74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5900" y="5835526"/>
            <a:ext cx="1513518" cy="89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7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rgbClr val="00BCF2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3600" kern="1200" baseline="0">
          <a:solidFill>
            <a:schemeClr val="tx1"/>
          </a:solidFill>
          <a:latin typeface="+mn-lt"/>
          <a:ea typeface="+mn-ea"/>
          <a:cs typeface="Segoe UI Light" panose="020B0502040204020203" pitchFamily="34" charset="0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Segoe UI Light" panose="020B0502040204020203" pitchFamily="34" charset="0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Segoe UI Light" panose="020B0502040204020203" pitchFamily="34" charset="0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Segoe UI Light" panose="020B0502040204020203" pitchFamily="34" charset="0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shellgallery.com/packages" TargetMode="External"/><Relationship Id="rId2" Type="http://schemas.openxmlformats.org/officeDocument/2006/relationships/hyperlink" Target="https://docs.microsoft.com/en-us/cli/azure/install-azure-cli-windows?view=azure-cli-lat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avecold/GlobalAzureBootCamp19_Bogot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powershell/azure/new-azureps-module-az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office365/enterprise/powershell/connect-to-office-365-powershel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6/tutorial/index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4.png"/><Relationship Id="rId21" Type="http://schemas.openxmlformats.org/officeDocument/2006/relationships/image" Target="../media/image23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jpeg"/><Relationship Id="rId19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fcampo/" TargetMode="External"/><Relationship Id="rId3" Type="http://schemas.openxmlformats.org/officeDocument/2006/relationships/image" Target="../media/image7.gif"/><Relationship Id="rId7" Type="http://schemas.openxmlformats.org/officeDocument/2006/relationships/hyperlink" Target="http://fcampo7463.wordpres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B5Wo1ubuzAE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D7F270-5124-4115-A209-BB61ADEDB17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1" name="Rectángulo 10"/>
            <p:cNvSpPr/>
            <p:nvPr/>
          </p:nvSpPr>
          <p:spPr>
            <a:xfrm>
              <a:off x="-1" y="0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0" y="0"/>
              <a:ext cx="12192000" cy="5631345"/>
            </a:xfrm>
            <a:prstGeom prst="rect">
              <a:avLst/>
            </a:prstGeom>
            <a:gradFill>
              <a:gsLst>
                <a:gs pos="0">
                  <a:srgbClr val="00BCF2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4AAFBAA-B3D7-435C-AB5B-7BBB062FA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0195" y="490425"/>
              <a:ext cx="5511607" cy="3511339"/>
            </a:xfrm>
            <a:prstGeom prst="rect">
              <a:avLst/>
            </a:prstGeom>
          </p:spPr>
        </p:pic>
        <p:pic>
          <p:nvPicPr>
            <p:cNvPr id="20" name="Imagen 12">
              <a:extLst>
                <a:ext uri="{FF2B5EF4-FFF2-40B4-BE49-F238E27FC236}">
                  <a16:creationId xmlns:a16="http://schemas.microsoft.com/office/drawing/2014/main" id="{93B12A29-24F8-4D29-B357-AAAF3975B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444" y="5767466"/>
              <a:ext cx="3392554" cy="95441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54F67E-571D-41B2-A096-6D554C3DE862}"/>
                </a:ext>
              </a:extLst>
            </p:cNvPr>
            <p:cNvSpPr txBox="1"/>
            <p:nvPr/>
          </p:nvSpPr>
          <p:spPr>
            <a:xfrm>
              <a:off x="1591218" y="4131569"/>
              <a:ext cx="9009560" cy="96704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s-CO" sz="5400" dirty="0">
                  <a:solidFill>
                    <a:schemeClr val="bg1"/>
                  </a:solidFill>
                  <a:latin typeface="Segoe Pro Cond" panose="020B0506040504020203" pitchFamily="34" charset="0"/>
                  <a:cs typeface="Segoe UI Light" panose="020B0502040204020203" pitchFamily="34" charset="0"/>
                </a:rPr>
                <a:t>¡Bienvenidos! </a:t>
              </a:r>
              <a:r>
                <a:rPr lang="es-CO" sz="4400" dirty="0">
                  <a:solidFill>
                    <a:schemeClr val="bg1"/>
                  </a:solidFill>
                  <a:latin typeface="Segoe Pro Cond" panose="020B0506040504020203" pitchFamily="34" charset="0"/>
                  <a:cs typeface="Segoe UI Light" panose="020B0502040204020203" pitchFamily="34" charset="0"/>
                </a:rPr>
                <a:t>27 Abril 2019</a:t>
              </a:r>
            </a:p>
          </p:txBody>
        </p:sp>
        <p:pic>
          <p:nvPicPr>
            <p:cNvPr id="29" name="Picture 2" descr="Resultado de imagen para logo ean">
              <a:extLst>
                <a:ext uri="{FF2B5EF4-FFF2-40B4-BE49-F238E27FC236}">
                  <a16:creationId xmlns:a16="http://schemas.microsoft.com/office/drawing/2014/main" id="{E6C19276-031E-495E-9566-444BEE00C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45" y="5883521"/>
              <a:ext cx="1833938" cy="722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221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06CEB2-B8AE-4BA3-9BE6-E4377989E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181" y="1388755"/>
            <a:ext cx="5462546" cy="41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9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A0E158-04F8-4D71-9D23-2595844AB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tx1"/>
                </a:solidFill>
                <a:cs typeface="+mj-cs"/>
              </a:rPr>
              <a:t>Vamos a instalar AzureCli y otros modulos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684A0-25C4-4F18-933C-1F3446F51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>
                <a:cs typeface="+mn-cs"/>
                <a:hlinkClick r:id="rId2"/>
              </a:rPr>
              <a:t>https://docs.microsoft.com/en-us/cli/azure/install-azure-cli-windows?view=azure-cli-latest</a:t>
            </a:r>
            <a:endParaRPr lang="en-US" sz="2400">
              <a:cs typeface="+mn-cs"/>
            </a:endParaRPr>
          </a:p>
          <a:p>
            <a:endParaRPr lang="en-US" sz="2400">
              <a:cs typeface="+mn-cs"/>
            </a:endParaRPr>
          </a:p>
          <a:p>
            <a:r>
              <a:rPr lang="en-US" sz="2400">
                <a:cs typeface="+mn-cs"/>
                <a:hlinkClick r:id="rId3"/>
              </a:rPr>
              <a:t>https://www.powershellgallery.com/packages</a:t>
            </a:r>
            <a:endParaRPr lang="en-US" sz="2400">
              <a:cs typeface="+mn-cs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Imagen 3" descr="Imagen que contiene interior, texto&#10;&#10;Descripción generada automáticamente">
            <a:extLst>
              <a:ext uri="{FF2B5EF4-FFF2-40B4-BE49-F238E27FC236}">
                <a16:creationId xmlns:a16="http://schemas.microsoft.com/office/drawing/2014/main" id="{FA6BA8CA-1C2C-4D04-80BB-72DFD1C83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856" y="3191551"/>
            <a:ext cx="2138645" cy="21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16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4450B5C-A888-406C-9E85-3FEFD5A8B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66" y="922904"/>
            <a:ext cx="8661068" cy="501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31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7B7B1-3D7E-4F9D-98A2-6AE26408A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Vamos a la </a:t>
            </a:r>
            <a:r>
              <a:rPr lang="en-US" dirty="0" err="1"/>
              <a:t>accion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F09E8-D8C3-4188-9840-C2A323F26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>
                <a:hlinkClick r:id="rId2"/>
              </a:rPr>
              <a:t>https://github.com/Bravecold/GlobalAzureBootCamp19_Bogota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33539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C2DF9-1F1E-4563-B046-FFC645803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Predileccion</a:t>
            </a:r>
            <a:r>
              <a:rPr lang="en-US" dirty="0"/>
              <a:t> por lo </a:t>
            </a:r>
            <a:r>
              <a:rPr lang="en-US" dirty="0" err="1"/>
              <a:t>sencillo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192AF7-5802-4143-9772-12B08353A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Microsoft ha </a:t>
            </a:r>
            <a:r>
              <a:rPr lang="en-US" dirty="0" err="1"/>
              <a:t>hecho</a:t>
            </a:r>
            <a:r>
              <a:rPr lang="en-US" dirty="0"/>
              <a:t> un </a:t>
            </a:r>
            <a:r>
              <a:rPr lang="en-US" dirty="0" err="1"/>
              <a:t>tremendo</a:t>
            </a:r>
            <a:r>
              <a:rPr lang="en-US" dirty="0"/>
              <a:t> </a:t>
            </a:r>
            <a:r>
              <a:rPr lang="en-US" dirty="0" err="1"/>
              <a:t>cambio</a:t>
            </a:r>
            <a:r>
              <a:rPr lang="en-US" dirty="0"/>
              <a:t> </a:t>
            </a:r>
            <a:r>
              <a:rPr lang="en-US" dirty="0" err="1"/>
              <a:t>apuntando</a:t>
            </a:r>
            <a:r>
              <a:rPr lang="en-US" dirty="0"/>
              <a:t> a servidores CORE, </a:t>
            </a:r>
            <a:r>
              <a:rPr lang="en-US" dirty="0" err="1"/>
              <a:t>nano</a:t>
            </a:r>
            <a:r>
              <a:rPr lang="en-US" dirty="0"/>
              <a:t> servers, </a:t>
            </a:r>
            <a:r>
              <a:rPr lang="en-US" dirty="0" err="1"/>
              <a:t>contenedores</a:t>
            </a:r>
            <a:r>
              <a:rPr lang="en-US" dirty="0"/>
              <a:t> y </a:t>
            </a:r>
            <a:r>
              <a:rPr lang="en-US" dirty="0" err="1"/>
              <a:t>tecnologias</a:t>
            </a:r>
            <a:r>
              <a:rPr lang="en-US" dirty="0"/>
              <a:t> que </a:t>
            </a:r>
            <a:r>
              <a:rPr lang="en-US" dirty="0" err="1"/>
              <a:t>apoyadas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cloud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llegar</a:t>
            </a:r>
            <a:r>
              <a:rPr lang="en-US" dirty="0"/>
              <a:t> a ser serverless </a:t>
            </a:r>
            <a:r>
              <a:rPr lang="en-US" dirty="0" err="1"/>
              <a:t>como</a:t>
            </a:r>
            <a:r>
              <a:rPr lang="en-US" dirty="0"/>
              <a:t> Azure Functions o </a:t>
            </a:r>
            <a:r>
              <a:rPr lang="en-US" dirty="0" err="1"/>
              <a:t>LogicApps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77429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3901969-19C7-459B-AB61-2B4A4F719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3" r="1" b="2755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92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474C5-34AF-4A5E-AD94-FFCCCC2FA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52" y="195369"/>
            <a:ext cx="11669727" cy="2622782"/>
          </a:xfrm>
        </p:spPr>
        <p:txBody>
          <a:bodyPr>
            <a:normAutofit fontScale="90000"/>
          </a:bodyPr>
          <a:lstStyle/>
          <a:p>
            <a:r>
              <a:rPr lang="es-CO" dirty="0"/>
              <a:t>“Aquellos que no aprenden a automatizar las tareas diarias, están condenados a repetirlas!!”</a:t>
            </a:r>
            <a:br>
              <a:rPr lang="es-CO" dirty="0"/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8480E5-636A-487E-BDB7-A32FDC6C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352" y="2818151"/>
            <a:ext cx="11713748" cy="3287206"/>
          </a:xfrm>
        </p:spPr>
        <p:txBody>
          <a:bodyPr/>
          <a:lstStyle/>
          <a:p>
            <a:r>
              <a:rPr lang="es-CO" dirty="0"/>
              <a:t>Por eso estamos </a:t>
            </a:r>
            <a:r>
              <a:rPr lang="es-CO" dirty="0" err="1"/>
              <a:t>aqui</a:t>
            </a:r>
            <a:r>
              <a:rPr lang="es-CO" dirty="0"/>
              <a:t>. El concepto de DevOps.</a:t>
            </a:r>
          </a:p>
          <a:p>
            <a:r>
              <a:rPr lang="es-CO" dirty="0"/>
              <a:t>Existen diversas formas, </a:t>
            </a:r>
            <a:r>
              <a:rPr lang="es-CO" dirty="0" err="1"/>
              <a:t>Bash</a:t>
            </a:r>
            <a:r>
              <a:rPr lang="es-CO" dirty="0"/>
              <a:t> (Linux), Python, Visual Studio CODE, y PowerShell son algunos de nuestros favoritos para DevOps.</a:t>
            </a:r>
          </a:p>
        </p:txBody>
      </p:sp>
    </p:spTree>
    <p:extLst>
      <p:ext uri="{BB962C8B-B14F-4D97-AF65-F5344CB8AC3E}">
        <p14:creationId xmlns:p14="http://schemas.microsoft.com/office/powerpoint/2010/main" val="2946011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39FA44-3CCD-4DD8-8173-6A13040B9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DEMO</a:t>
            </a:r>
            <a:endParaRPr lang="es-CO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941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C9EAF1-47B9-4134-8456-9C47A0F02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CB039-7B78-4463-A85D-676984739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>
                <a:hlinkClick r:id="rId2"/>
              </a:rPr>
              <a:t>https://docs.microsoft.com/en-us/powershell/azure/new-azureps-module-az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0252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700FC-C1B1-4CD2-B68E-9E521E06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3D21F1-4716-408F-AEF6-CE08C7279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>
                <a:hlinkClick r:id="rId2"/>
              </a:rPr>
              <a:t>https://docs.microsoft.com/en-us/office365/enterprise/powershell/connect-to-office-</a:t>
            </a:r>
          </a:p>
          <a:p>
            <a:r>
              <a:rPr lang="es-CO" dirty="0">
                <a:hlinkClick r:id="rId2"/>
              </a:rPr>
              <a:t>365-powershell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61300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F5B955A-C6DD-4A83-949F-DBEEDAA5DEE3}"/>
              </a:ext>
            </a:extLst>
          </p:cNvPr>
          <p:cNvGrpSpPr/>
          <p:nvPr/>
        </p:nvGrpSpPr>
        <p:grpSpPr>
          <a:xfrm>
            <a:off x="-2640" y="0"/>
            <a:ext cx="12194639" cy="6858000"/>
            <a:chOff x="-2640" y="0"/>
            <a:chExt cx="12194639" cy="6858000"/>
          </a:xfrm>
        </p:grpSpPr>
        <p:sp>
          <p:nvSpPr>
            <p:cNvPr id="11" name="Rectángulo 10"/>
            <p:cNvSpPr/>
            <p:nvPr/>
          </p:nvSpPr>
          <p:spPr>
            <a:xfrm>
              <a:off x="-1" y="0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-2640" y="0"/>
              <a:ext cx="12192000" cy="5631345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4AAFBAA-B3D7-435C-AB5B-7BBB062FA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5998" y="490425"/>
              <a:ext cx="5511607" cy="3511339"/>
            </a:xfrm>
            <a:prstGeom prst="rect">
              <a:avLst/>
            </a:prstGeom>
          </p:spPr>
        </p:pic>
        <p:pic>
          <p:nvPicPr>
            <p:cNvPr id="20" name="Imagen 12">
              <a:extLst>
                <a:ext uri="{FF2B5EF4-FFF2-40B4-BE49-F238E27FC236}">
                  <a16:creationId xmlns:a16="http://schemas.microsoft.com/office/drawing/2014/main" id="{93B12A29-24F8-4D29-B357-AAAF3975B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444" y="5767466"/>
              <a:ext cx="3392554" cy="95441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54F67E-571D-41B2-A096-6D554C3DE862}"/>
                </a:ext>
              </a:extLst>
            </p:cNvPr>
            <p:cNvSpPr txBox="1"/>
            <p:nvPr/>
          </p:nvSpPr>
          <p:spPr>
            <a:xfrm>
              <a:off x="390718" y="272811"/>
              <a:ext cx="5705280" cy="39465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s-CO" sz="6600" dirty="0">
                  <a:solidFill>
                    <a:schemeClr val="bg1"/>
                  </a:solidFill>
                  <a:latin typeface="Segoe Pro Cond" panose="020B0506040504020203" pitchFamily="34" charset="0"/>
                  <a:cs typeface="Segoe UI Light" panose="020B0502040204020203" pitchFamily="34" charset="0"/>
                </a:rPr>
                <a:t>¡Participa y Gana!</a:t>
              </a:r>
            </a:p>
            <a:p>
              <a:endParaRPr lang="es-CO" sz="3200" dirty="0">
                <a:solidFill>
                  <a:schemeClr val="bg1"/>
                </a:solidFill>
                <a:latin typeface="Segoe Pro Cond" panose="020B0506040504020203" pitchFamily="34" charset="0"/>
                <a:cs typeface="Segoe UI Light" panose="020B0502040204020203" pitchFamily="34" charset="0"/>
              </a:endParaRPr>
            </a:p>
            <a:p>
              <a:r>
                <a:rPr lang="es-CO" sz="5400" dirty="0">
                  <a:solidFill>
                    <a:schemeClr val="bg1"/>
                  </a:solidFill>
                  <a:latin typeface="Segoe Pro Cond" panose="020B0506040504020203" pitchFamily="34" charset="0"/>
                  <a:cs typeface="Segoe UI Light" panose="020B0502040204020203" pitchFamily="34" charset="0"/>
                </a:rPr>
                <a:t>#GlobalAzure</a:t>
              </a:r>
            </a:p>
            <a:p>
              <a:r>
                <a:rPr lang="es-CO" sz="5400" dirty="0">
                  <a:solidFill>
                    <a:schemeClr val="bg1"/>
                  </a:solidFill>
                  <a:latin typeface="Segoe Pro Cond" panose="020B0506040504020203" pitchFamily="34" charset="0"/>
                  <a:cs typeface="Segoe UI Light" panose="020B0502040204020203" pitchFamily="34" charset="0"/>
                </a:rPr>
                <a:t>#CloudFirstCamp</a:t>
              </a:r>
              <a:endParaRPr lang="es-CO" sz="4400" dirty="0">
                <a:solidFill>
                  <a:schemeClr val="bg1"/>
                </a:solidFill>
                <a:latin typeface="Segoe Pro Cond" panose="020B05060405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29" name="Picture 2" descr="Resultado de imagen para logo ean">
              <a:extLst>
                <a:ext uri="{FF2B5EF4-FFF2-40B4-BE49-F238E27FC236}">
                  <a16:creationId xmlns:a16="http://schemas.microsoft.com/office/drawing/2014/main" id="{E6C19276-031E-495E-9566-444BEE00C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45" y="5883521"/>
              <a:ext cx="1833938" cy="722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392E03F-A92F-4176-9839-914708528646}"/>
                </a:ext>
              </a:extLst>
            </p:cNvPr>
            <p:cNvGrpSpPr/>
            <p:nvPr/>
          </p:nvGrpSpPr>
          <p:grpSpPr>
            <a:xfrm>
              <a:off x="324983" y="3926331"/>
              <a:ext cx="2194969" cy="879251"/>
              <a:chOff x="7330655" y="3932959"/>
              <a:chExt cx="2194969" cy="879251"/>
            </a:xfrm>
          </p:grpSpPr>
          <p:pic>
            <p:nvPicPr>
              <p:cNvPr id="33" name="Picture 2" descr="Resultado de imagen para twitter white icon">
                <a:extLst>
                  <a:ext uri="{FF2B5EF4-FFF2-40B4-BE49-F238E27FC236}">
                    <a16:creationId xmlns:a16="http://schemas.microsoft.com/office/drawing/2014/main" id="{20DF1EF1-47FD-4D4E-9ACE-390E92C3CD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9907" y="4045588"/>
                <a:ext cx="653996" cy="653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6" descr="http://www.freeiconspng.com/uploads/facebook-logo-png-white-facebook-logo-png-white-facebook-icon-png--32.png">
                <a:extLst>
                  <a:ext uri="{FF2B5EF4-FFF2-40B4-BE49-F238E27FC236}">
                    <a16:creationId xmlns:a16="http://schemas.microsoft.com/office/drawing/2014/main" id="{D2833312-399A-4320-BEBF-F99EF0DB15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0655" y="3932959"/>
                <a:ext cx="879251" cy="879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4">
                <a:extLst>
                  <a:ext uri="{FF2B5EF4-FFF2-40B4-BE49-F238E27FC236}">
                    <a16:creationId xmlns:a16="http://schemas.microsoft.com/office/drawing/2014/main" id="{357A8134-C55E-416A-BBD5-BBDE98D7A3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50442" y="4073836"/>
                <a:ext cx="575182" cy="575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Picture 3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67912BA1-BB29-4AE7-BEF7-94AD42BE3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774" y="4067208"/>
              <a:ext cx="575182" cy="575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0640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69371-EDD4-4C14-B3CF-BC20BC77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37D91E-8746-4DCB-8FCB-1EB4E320B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>
                <a:hlinkClick r:id="rId2"/>
              </a:rPr>
              <a:t>https://docs.python.org/3.6/tutorial/index.html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49328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298F926-A115-45F1-966E-E484114C723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B83EBA6-845C-4DFD-B253-8344D1187D69}"/>
                </a:ext>
              </a:extLst>
            </p:cNvPr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sp>
            <p:nvSpPr>
              <p:cNvPr id="11" name="Rectángulo 10"/>
              <p:cNvSpPr/>
              <p:nvPr/>
            </p:nvSpPr>
            <p:spPr>
              <a:xfrm>
                <a:off x="-1" y="0"/>
                <a:ext cx="12192000" cy="685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Rectángulo 5"/>
              <p:cNvSpPr/>
              <p:nvPr/>
            </p:nvSpPr>
            <p:spPr>
              <a:xfrm>
                <a:off x="0" y="0"/>
                <a:ext cx="12192000" cy="5631345"/>
              </a:xfrm>
              <a:prstGeom prst="rect">
                <a:avLst/>
              </a:prstGeom>
              <a:gradFill>
                <a:gsLst>
                  <a:gs pos="0">
                    <a:srgbClr val="0078D4"/>
                  </a:gs>
                  <a:gs pos="10000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4AAFBAA-B3D7-435C-AB5B-7BBB062FA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5998" y="490425"/>
                <a:ext cx="5511607" cy="3511339"/>
              </a:xfrm>
              <a:prstGeom prst="rect">
                <a:avLst/>
              </a:prstGeom>
            </p:spPr>
          </p:pic>
          <p:pic>
            <p:nvPicPr>
              <p:cNvPr id="20" name="Imagen 12">
                <a:extLst>
                  <a:ext uri="{FF2B5EF4-FFF2-40B4-BE49-F238E27FC236}">
                    <a16:creationId xmlns:a16="http://schemas.microsoft.com/office/drawing/2014/main" id="{93B12A29-24F8-4D29-B357-AAAF3975B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9444" y="5767466"/>
                <a:ext cx="3392554" cy="954413"/>
              </a:xfrm>
              <a:prstGeom prst="rect">
                <a:avLst/>
              </a:prstGeom>
            </p:spPr>
          </p:pic>
          <p:pic>
            <p:nvPicPr>
              <p:cNvPr id="29" name="Picture 2" descr="Resultado de imagen para logo ean">
                <a:extLst>
                  <a:ext uri="{FF2B5EF4-FFF2-40B4-BE49-F238E27FC236}">
                    <a16:creationId xmlns:a16="http://schemas.microsoft.com/office/drawing/2014/main" id="{E6C19276-031E-495E-9566-444BEE00C5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945" y="5883521"/>
                <a:ext cx="1833938" cy="722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146551-2604-48BE-B557-4D4CC736C109}"/>
                </a:ext>
              </a:extLst>
            </p:cNvPr>
            <p:cNvSpPr txBox="1"/>
            <p:nvPr/>
          </p:nvSpPr>
          <p:spPr>
            <a:xfrm>
              <a:off x="390718" y="272811"/>
              <a:ext cx="5705280" cy="39465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s-CO" sz="6600" dirty="0">
                  <a:solidFill>
                    <a:schemeClr val="bg1"/>
                  </a:solidFill>
                  <a:latin typeface="Segoe Pro Cond" panose="020B0506040504020203" pitchFamily="34" charset="0"/>
                  <a:cs typeface="Segoe UI Light" panose="020B0502040204020203" pitchFamily="34" charset="0"/>
                </a:rPr>
                <a:t>Demo</a:t>
              </a:r>
            </a:p>
            <a:p>
              <a:endParaRPr lang="es-CO" sz="3200" dirty="0">
                <a:solidFill>
                  <a:schemeClr val="bg1"/>
                </a:solidFill>
                <a:latin typeface="Segoe Pro Cond" panose="020B0506040504020203" pitchFamily="34" charset="0"/>
                <a:cs typeface="Segoe UI Light" panose="020B0502040204020203" pitchFamily="34" charset="0"/>
              </a:endParaRPr>
            </a:p>
            <a:p>
              <a:r>
                <a:rPr lang="es-CO" sz="5400" dirty="0">
                  <a:solidFill>
                    <a:schemeClr val="bg1"/>
                  </a:solidFill>
                  <a:latin typeface="Segoe Pro Cond" panose="020B0506040504020203" pitchFamily="34" charset="0"/>
                  <a:cs typeface="Segoe UI Light" panose="020B0502040204020203" pitchFamily="34" charset="0"/>
                </a:rPr>
                <a:t>#GlobalAzure</a:t>
              </a:r>
            </a:p>
            <a:p>
              <a:r>
                <a:rPr lang="es-CO" sz="5400" dirty="0">
                  <a:solidFill>
                    <a:schemeClr val="bg1"/>
                  </a:solidFill>
                  <a:latin typeface="Segoe Pro Cond" panose="020B0506040504020203" pitchFamily="34" charset="0"/>
                  <a:cs typeface="Segoe UI Light" panose="020B0502040204020203" pitchFamily="34" charset="0"/>
                </a:rPr>
                <a:t>#CloudFirstCamp</a:t>
              </a:r>
              <a:endParaRPr lang="es-CO" sz="4400" dirty="0">
                <a:solidFill>
                  <a:schemeClr val="bg1"/>
                </a:solidFill>
                <a:latin typeface="Segoe Pro Cond" panose="020B05060405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10" name="Picture 2" descr="Resultado de imagen para twitter white icon">
              <a:extLst>
                <a:ext uri="{FF2B5EF4-FFF2-40B4-BE49-F238E27FC236}">
                  <a16:creationId xmlns:a16="http://schemas.microsoft.com/office/drawing/2014/main" id="{DAE25586-291C-4249-9B3C-70CDF2F82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4235" y="4038960"/>
              <a:ext cx="653996" cy="653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http://www.freeiconspng.com/uploads/facebook-logo-png-white-facebook-logo-png-white-facebook-icon-png--32.png">
              <a:extLst>
                <a:ext uri="{FF2B5EF4-FFF2-40B4-BE49-F238E27FC236}">
                  <a16:creationId xmlns:a16="http://schemas.microsoft.com/office/drawing/2014/main" id="{CE6F9605-8FFB-4439-8EA6-124F4C5FC0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83" y="3926331"/>
              <a:ext cx="879251" cy="879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658F15A2-7702-4C0A-9DB8-CFE601010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44770" y="4067208"/>
              <a:ext cx="575182" cy="575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AE3F3713-5060-4D05-A0E9-AD31D86F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774" y="4067208"/>
              <a:ext cx="575182" cy="575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6797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8F939F-D66B-42AE-ADB8-556E5F107DE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1" name="Rectángulo 10"/>
            <p:cNvSpPr/>
            <p:nvPr/>
          </p:nvSpPr>
          <p:spPr>
            <a:xfrm>
              <a:off x="-1" y="0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0" y="0"/>
              <a:ext cx="12192000" cy="5631345"/>
            </a:xfrm>
            <a:prstGeom prst="rect">
              <a:avLst/>
            </a:prstGeom>
            <a:gradFill>
              <a:gsLst>
                <a:gs pos="0">
                  <a:srgbClr val="0078D4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4AAFBAA-B3D7-435C-AB5B-7BBB062FA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5998" y="490425"/>
              <a:ext cx="5511607" cy="3511339"/>
            </a:xfrm>
            <a:prstGeom prst="rect">
              <a:avLst/>
            </a:prstGeom>
          </p:spPr>
        </p:pic>
        <p:pic>
          <p:nvPicPr>
            <p:cNvPr id="20" name="Imagen 12">
              <a:extLst>
                <a:ext uri="{FF2B5EF4-FFF2-40B4-BE49-F238E27FC236}">
                  <a16:creationId xmlns:a16="http://schemas.microsoft.com/office/drawing/2014/main" id="{93B12A29-24F8-4D29-B357-AAAF3975B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444" y="5767466"/>
              <a:ext cx="3392554" cy="954413"/>
            </a:xfrm>
            <a:prstGeom prst="rect">
              <a:avLst/>
            </a:prstGeom>
          </p:spPr>
        </p:pic>
        <p:pic>
          <p:nvPicPr>
            <p:cNvPr id="29" name="Picture 2" descr="Resultado de imagen para logo ean">
              <a:extLst>
                <a:ext uri="{FF2B5EF4-FFF2-40B4-BE49-F238E27FC236}">
                  <a16:creationId xmlns:a16="http://schemas.microsoft.com/office/drawing/2014/main" id="{E6C19276-031E-495E-9566-444BEE00C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45" y="5883521"/>
              <a:ext cx="1833938" cy="722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22A542-5C90-4749-84BE-5FE813C0741C}"/>
                </a:ext>
              </a:extLst>
            </p:cNvPr>
            <p:cNvSpPr txBox="1"/>
            <p:nvPr/>
          </p:nvSpPr>
          <p:spPr>
            <a:xfrm>
              <a:off x="390718" y="272811"/>
              <a:ext cx="5705280" cy="39465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s-CO" sz="6600" dirty="0">
                  <a:solidFill>
                    <a:schemeClr val="bg1"/>
                  </a:solidFill>
                  <a:latin typeface="Segoe Pro Cond" panose="020B0506040504020203" pitchFamily="34" charset="0"/>
                  <a:cs typeface="Segoe UI Light" panose="020B0502040204020203" pitchFamily="34" charset="0"/>
                </a:rPr>
                <a:t>¿Preguntas?</a:t>
              </a:r>
            </a:p>
            <a:p>
              <a:endParaRPr lang="es-CO" sz="3200" dirty="0">
                <a:solidFill>
                  <a:schemeClr val="bg1"/>
                </a:solidFill>
                <a:latin typeface="Segoe Pro Cond" panose="020B0506040504020203" pitchFamily="34" charset="0"/>
                <a:cs typeface="Segoe UI Light" panose="020B0502040204020203" pitchFamily="34" charset="0"/>
              </a:endParaRPr>
            </a:p>
            <a:p>
              <a:r>
                <a:rPr lang="es-CO" sz="5400" dirty="0">
                  <a:solidFill>
                    <a:schemeClr val="bg1"/>
                  </a:solidFill>
                  <a:latin typeface="Segoe Pro Cond" panose="020B0506040504020203" pitchFamily="34" charset="0"/>
                  <a:cs typeface="Segoe UI Light" panose="020B0502040204020203" pitchFamily="34" charset="0"/>
                </a:rPr>
                <a:t>#GlobalAzure</a:t>
              </a:r>
            </a:p>
            <a:p>
              <a:r>
                <a:rPr lang="es-CO" sz="5400" dirty="0">
                  <a:solidFill>
                    <a:schemeClr val="bg1"/>
                  </a:solidFill>
                  <a:latin typeface="Segoe Pro Cond" panose="020B0506040504020203" pitchFamily="34" charset="0"/>
                  <a:cs typeface="Segoe UI Light" panose="020B0502040204020203" pitchFamily="34" charset="0"/>
                </a:rPr>
                <a:t>#CloudFirstCamp</a:t>
              </a:r>
              <a:endParaRPr lang="es-CO" sz="4400" dirty="0">
                <a:solidFill>
                  <a:schemeClr val="bg1"/>
                </a:solidFill>
                <a:latin typeface="Segoe Pro Cond" panose="020B05060405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18" name="Picture 2" descr="Resultado de imagen para twitter white icon">
              <a:extLst>
                <a:ext uri="{FF2B5EF4-FFF2-40B4-BE49-F238E27FC236}">
                  <a16:creationId xmlns:a16="http://schemas.microsoft.com/office/drawing/2014/main" id="{4828C946-AF61-47B9-A8AB-622F6353B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4235" y="4038960"/>
              <a:ext cx="653996" cy="653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http://www.freeiconspng.com/uploads/facebook-logo-png-white-facebook-logo-png-white-facebook-icon-png--32.png">
              <a:extLst>
                <a:ext uri="{FF2B5EF4-FFF2-40B4-BE49-F238E27FC236}">
                  <a16:creationId xmlns:a16="http://schemas.microsoft.com/office/drawing/2014/main" id="{23A53353-F3AC-4CC7-BCFF-C815A45AD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83" y="3926331"/>
              <a:ext cx="879251" cy="879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0742B0CD-EB15-442C-B1CF-A7B63DF25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44770" y="4067208"/>
              <a:ext cx="575182" cy="575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1EC18D07-F8B5-4F8B-8B02-0703EF205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774" y="4067208"/>
              <a:ext cx="575182" cy="575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9044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5EF63D5-61D5-4FD2-9017-57BC1FBF6AF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1" name="Rectángulo 10"/>
            <p:cNvSpPr/>
            <p:nvPr/>
          </p:nvSpPr>
          <p:spPr>
            <a:xfrm>
              <a:off x="-1" y="0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0" y="0"/>
              <a:ext cx="12192000" cy="5631345"/>
            </a:xfrm>
            <a:prstGeom prst="rect">
              <a:avLst/>
            </a:prstGeom>
            <a:gradFill>
              <a:gsLst>
                <a:gs pos="0">
                  <a:srgbClr val="00BCF2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4AAFBAA-B3D7-435C-AB5B-7BBB062FA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0195" y="490425"/>
              <a:ext cx="5511607" cy="3511339"/>
            </a:xfrm>
            <a:prstGeom prst="rect">
              <a:avLst/>
            </a:prstGeom>
          </p:spPr>
        </p:pic>
        <p:pic>
          <p:nvPicPr>
            <p:cNvPr id="20" name="Imagen 12">
              <a:extLst>
                <a:ext uri="{FF2B5EF4-FFF2-40B4-BE49-F238E27FC236}">
                  <a16:creationId xmlns:a16="http://schemas.microsoft.com/office/drawing/2014/main" id="{93B12A29-24F8-4D29-B357-AAAF3975B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444" y="5767466"/>
              <a:ext cx="3392554" cy="95441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54F67E-571D-41B2-A096-6D554C3DE862}"/>
                </a:ext>
              </a:extLst>
            </p:cNvPr>
            <p:cNvSpPr txBox="1"/>
            <p:nvPr/>
          </p:nvSpPr>
          <p:spPr>
            <a:xfrm>
              <a:off x="1591218" y="4131569"/>
              <a:ext cx="9009560" cy="96704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s-CO" sz="5400" dirty="0">
                  <a:solidFill>
                    <a:schemeClr val="bg1"/>
                  </a:solidFill>
                  <a:latin typeface="Segoe Pro Cond" panose="020B0506040504020203" pitchFamily="34" charset="0"/>
                  <a:cs typeface="Segoe UI Light" panose="020B0502040204020203" pitchFamily="34" charset="0"/>
                </a:rPr>
                <a:t>¡Muchas Gracias!</a:t>
              </a:r>
              <a:endParaRPr lang="es-CO" sz="4400" dirty="0">
                <a:solidFill>
                  <a:schemeClr val="bg1"/>
                </a:solidFill>
                <a:latin typeface="Segoe Pro Cond" panose="020B05060405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29" name="Picture 2" descr="Resultado de imagen para logo ean">
              <a:extLst>
                <a:ext uri="{FF2B5EF4-FFF2-40B4-BE49-F238E27FC236}">
                  <a16:creationId xmlns:a16="http://schemas.microsoft.com/office/drawing/2014/main" id="{E6C19276-031E-495E-9566-444BEE00C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45" y="5883521"/>
              <a:ext cx="1833938" cy="722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0130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/>
              <a:t>Recomendaciones para su sesión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Llegar 90 minutos previos a la hora indicada</a:t>
            </a:r>
          </a:p>
          <a:p>
            <a:r>
              <a:rPr lang="es-ES" dirty="0"/>
              <a:t>El código de vestimenta es casual</a:t>
            </a:r>
          </a:p>
          <a:p>
            <a:pPr lvl="1"/>
            <a:r>
              <a:rPr lang="es-ES" dirty="0"/>
              <a:t>Identidad personal y comodidad</a:t>
            </a:r>
          </a:p>
          <a:p>
            <a:r>
              <a:rPr lang="es-ES" dirty="0"/>
              <a:t>Entregarse en 45 minutos</a:t>
            </a:r>
          </a:p>
          <a:p>
            <a:r>
              <a:rPr lang="es-ES" dirty="0"/>
              <a:t>Utilizar multimedia (imágenes y videos)</a:t>
            </a:r>
          </a:p>
          <a:p>
            <a:r>
              <a:rPr lang="es-ES" dirty="0"/>
              <a:t>Conservar el diseño de la plantilla para la presentación.</a:t>
            </a:r>
          </a:p>
          <a:p>
            <a:endParaRPr lang="es-ES" noProof="0" dirty="0"/>
          </a:p>
          <a:p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31375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/>
              <a:t>Recomendaciones para su sesión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La presentación debe ser un apoyo grafico</a:t>
            </a:r>
          </a:p>
          <a:p>
            <a:pPr lvl="1"/>
            <a:r>
              <a:rPr lang="es-ES" dirty="0"/>
              <a:t>Entre menos, es más: Simple, Original, Armoniosa</a:t>
            </a:r>
          </a:p>
          <a:p>
            <a:r>
              <a:rPr lang="es-ES" dirty="0"/>
              <a:t>Sugerencias a nivel de tipografía</a:t>
            </a:r>
          </a:p>
          <a:p>
            <a:pPr lvl="1"/>
            <a:r>
              <a:rPr lang="es-ES" dirty="0"/>
              <a:t>Se sugiere en los títulos sea 48 pts. y contenido en 36 pts.</a:t>
            </a:r>
          </a:p>
          <a:p>
            <a:pPr lvl="1"/>
            <a:r>
              <a:rPr lang="es-ES" dirty="0"/>
              <a:t>Familia de fuentes legibles: ej. Arial, Calibri, Segoe</a:t>
            </a:r>
          </a:p>
          <a:p>
            <a:r>
              <a:rPr lang="es-ES" dirty="0"/>
              <a:t>Utilizar entre </a:t>
            </a:r>
            <a:r>
              <a:rPr lang="es-ES" noProof="0" dirty="0"/>
              <a:t>9 a 18 diapositivas</a:t>
            </a:r>
          </a:p>
          <a:p>
            <a:r>
              <a:rPr lang="es-ES" noProof="0" dirty="0"/>
              <a:t>Tenga un respaldo de su demostración</a:t>
            </a:r>
          </a:p>
          <a:p>
            <a:pPr lvl="1"/>
            <a:r>
              <a:rPr lang="es-ES" noProof="0" dirty="0"/>
              <a:t>En caso de fallas de conectividad o escenario</a:t>
            </a:r>
          </a:p>
          <a:p>
            <a:pPr lvl="1"/>
            <a:r>
              <a:rPr lang="es-ES" noProof="0" dirty="0"/>
              <a:t>Sugerimos paso a paso o video grabado</a:t>
            </a:r>
          </a:p>
        </p:txBody>
      </p:sp>
    </p:spTree>
    <p:extLst>
      <p:ext uri="{BB962C8B-B14F-4D97-AF65-F5344CB8AC3E}">
        <p14:creationId xmlns:p14="http://schemas.microsoft.com/office/powerpoint/2010/main" val="4148093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cambiar la fuente?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1. Diríjase a la pestaña Vista </a:t>
            </a:r>
            <a:br>
              <a:rPr lang="es-ES" dirty="0"/>
            </a:br>
            <a:r>
              <a:rPr lang="es-ES" dirty="0"/>
              <a:t>y luego Patrón de diapositivas</a:t>
            </a:r>
          </a:p>
          <a:p>
            <a:r>
              <a:rPr lang="es-ES" dirty="0"/>
              <a:t>2. Luego diríjase a la pestaña</a:t>
            </a:r>
            <a:br>
              <a:rPr lang="es-ES" dirty="0"/>
            </a:br>
            <a:r>
              <a:rPr lang="es-ES" dirty="0"/>
              <a:t>Patrón de diapositivas,</a:t>
            </a:r>
            <a:br>
              <a:rPr lang="es-ES" dirty="0"/>
            </a:br>
            <a:r>
              <a:rPr lang="es-ES" dirty="0"/>
              <a:t>selecciona Fuentes y </a:t>
            </a:r>
            <a:br>
              <a:rPr lang="es-ES" dirty="0"/>
            </a:br>
            <a:r>
              <a:rPr lang="es-ES" dirty="0"/>
              <a:t>elige la adecuada</a:t>
            </a:r>
          </a:p>
          <a:p>
            <a:r>
              <a:rPr lang="es-ES" dirty="0"/>
              <a:t>3. Luego diríjase a</a:t>
            </a:r>
            <a:br>
              <a:rPr lang="es-ES" dirty="0"/>
            </a:br>
            <a:r>
              <a:rPr lang="es-ES" dirty="0"/>
              <a:t>Cerrar vista patrón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r="41944" b="78484"/>
          <a:stretch/>
        </p:blipFill>
        <p:spPr>
          <a:xfrm>
            <a:off x="7950200" y="1825625"/>
            <a:ext cx="3835400" cy="76586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r="53046" b="79320"/>
          <a:stretch/>
        </p:blipFill>
        <p:spPr>
          <a:xfrm>
            <a:off x="7950201" y="3306130"/>
            <a:ext cx="3835400" cy="94975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r="28614" b="76462"/>
          <a:stretch/>
        </p:blipFill>
        <p:spPr>
          <a:xfrm>
            <a:off x="7658299" y="5156685"/>
            <a:ext cx="4127301" cy="7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03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s-ES" sz="4400"/>
              <a:t>DevOps, PowerShell y Python para automatizar</a:t>
            </a:r>
            <a:endParaRPr lang="es-ES" sz="4400" noProof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lvl="0"/>
            <a:r>
              <a:rPr lang="es-ES" sz="2000"/>
              <a:t>Fabian Alberto Campo H.</a:t>
            </a:r>
          </a:p>
          <a:p>
            <a:pPr lvl="0"/>
            <a:r>
              <a:rPr lang="es-ES" sz="2000"/>
              <a:t>MVP CDM, MCSE, MCSD, MCT</a:t>
            </a:r>
          </a:p>
          <a:p>
            <a:pPr lvl="0"/>
            <a:r>
              <a:rPr lang="es-ES" sz="2000"/>
              <a:t>Twitter: </a:t>
            </a:r>
            <a:r>
              <a:rPr lang="es-ES" sz="2000" u="sng"/>
              <a:t>@fcampo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72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FCFBF1-EEDC-468D-9D71-8EAF2A99C79C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1" name="Rectángulo 10"/>
            <p:cNvSpPr/>
            <p:nvPr/>
          </p:nvSpPr>
          <p:spPr>
            <a:xfrm>
              <a:off x="-1" y="0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0" y="0"/>
              <a:ext cx="12192000" cy="5631345"/>
            </a:xfrm>
            <a:prstGeom prst="rect">
              <a:avLst/>
            </a:prstGeom>
            <a:gradFill>
              <a:gsLst>
                <a:gs pos="0">
                  <a:srgbClr val="169CFD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4AAFBAA-B3D7-435C-AB5B-7BBB062FA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854" y="122299"/>
              <a:ext cx="2435922" cy="1551879"/>
            </a:xfrm>
            <a:prstGeom prst="rect">
              <a:avLst/>
            </a:prstGeom>
          </p:spPr>
        </p:pic>
        <p:pic>
          <p:nvPicPr>
            <p:cNvPr id="20" name="Imagen 12">
              <a:extLst>
                <a:ext uri="{FF2B5EF4-FFF2-40B4-BE49-F238E27FC236}">
                  <a16:creationId xmlns:a16="http://schemas.microsoft.com/office/drawing/2014/main" id="{93B12A29-24F8-4D29-B357-AAAF3975B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444" y="5767466"/>
              <a:ext cx="3392554" cy="95441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54F67E-571D-41B2-A096-6D554C3DE862}"/>
                </a:ext>
              </a:extLst>
            </p:cNvPr>
            <p:cNvSpPr txBox="1"/>
            <p:nvPr/>
          </p:nvSpPr>
          <p:spPr>
            <a:xfrm>
              <a:off x="2823630" y="583644"/>
              <a:ext cx="9174516" cy="76966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s-ES" sz="5400" dirty="0">
                  <a:solidFill>
                    <a:schemeClr val="bg1"/>
                  </a:solidFill>
                  <a:latin typeface="Segoe Pro Cond" panose="020B0506040504020203" pitchFamily="34" charset="0"/>
                  <a:cs typeface="Segoe UI Light" panose="020B0502040204020203" pitchFamily="34" charset="0"/>
                </a:rPr>
                <a:t>Este evento es sostenible, gracias a</a:t>
              </a:r>
            </a:p>
          </p:txBody>
        </p:sp>
        <p:pic>
          <p:nvPicPr>
            <p:cNvPr id="29" name="Picture 2" descr="Resultado de imagen para logo ean">
              <a:extLst>
                <a:ext uri="{FF2B5EF4-FFF2-40B4-BE49-F238E27FC236}">
                  <a16:creationId xmlns:a16="http://schemas.microsoft.com/office/drawing/2014/main" id="{E6C19276-031E-495E-9566-444BEE00C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45" y="5883521"/>
              <a:ext cx="1833938" cy="722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392E03F-A92F-4176-9839-914708528646}"/>
                </a:ext>
              </a:extLst>
            </p:cNvPr>
            <p:cNvGrpSpPr/>
            <p:nvPr/>
          </p:nvGrpSpPr>
          <p:grpSpPr>
            <a:xfrm>
              <a:off x="324983" y="3926331"/>
              <a:ext cx="2194969" cy="879251"/>
              <a:chOff x="7330655" y="3932959"/>
              <a:chExt cx="2194969" cy="879251"/>
            </a:xfrm>
          </p:grpSpPr>
          <p:pic>
            <p:nvPicPr>
              <p:cNvPr id="33" name="Picture 2" descr="Resultado de imagen para twitter white icon">
                <a:extLst>
                  <a:ext uri="{FF2B5EF4-FFF2-40B4-BE49-F238E27FC236}">
                    <a16:creationId xmlns:a16="http://schemas.microsoft.com/office/drawing/2014/main" id="{20DF1EF1-47FD-4D4E-9ACE-390E92C3CD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9907" y="4045588"/>
                <a:ext cx="653996" cy="653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6" descr="http://www.freeiconspng.com/uploads/facebook-logo-png-white-facebook-logo-png-white-facebook-icon-png--32.png">
                <a:extLst>
                  <a:ext uri="{FF2B5EF4-FFF2-40B4-BE49-F238E27FC236}">
                    <a16:creationId xmlns:a16="http://schemas.microsoft.com/office/drawing/2014/main" id="{D2833312-399A-4320-BEBF-F99EF0DB15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0655" y="3932959"/>
                <a:ext cx="879251" cy="879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4" descr="Resultado de imagen para instagram white NEW ICON png">
                <a:extLst>
                  <a:ext uri="{FF2B5EF4-FFF2-40B4-BE49-F238E27FC236}">
                    <a16:creationId xmlns:a16="http://schemas.microsoft.com/office/drawing/2014/main" id="{357A8134-C55E-416A-BBD5-BBDE98D7A3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0442" y="4073836"/>
                <a:ext cx="575182" cy="575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01A0778-2BA2-4B0E-B72C-CFB03A0AE300}"/>
                </a:ext>
              </a:extLst>
            </p:cNvPr>
            <p:cNvSpPr/>
            <p:nvPr/>
          </p:nvSpPr>
          <p:spPr>
            <a:xfrm>
              <a:off x="193853" y="1810299"/>
              <a:ext cx="11804294" cy="4870881"/>
            </a:xfrm>
            <a:prstGeom prst="roundRect">
              <a:avLst>
                <a:gd name="adj" fmla="val 13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66C04DE-6420-4AAE-B757-C47387F8E67B}"/>
                </a:ext>
              </a:extLst>
            </p:cNvPr>
            <p:cNvGrpSpPr/>
            <p:nvPr/>
          </p:nvGrpSpPr>
          <p:grpSpPr>
            <a:xfrm>
              <a:off x="717411" y="1953340"/>
              <a:ext cx="10757179" cy="1234953"/>
              <a:chOff x="717410" y="1936950"/>
              <a:chExt cx="10757179" cy="1234953"/>
            </a:xfrm>
          </p:grpSpPr>
          <p:pic>
            <p:nvPicPr>
              <p:cNvPr id="1026" name="Picture 2" descr="Resultado de imagen para u ean">
                <a:extLst>
                  <a:ext uri="{FF2B5EF4-FFF2-40B4-BE49-F238E27FC236}">
                    <a16:creationId xmlns:a16="http://schemas.microsoft.com/office/drawing/2014/main" id="{9B7E974E-6D97-412C-A541-2D020B8697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410" y="1936950"/>
                <a:ext cx="2871982" cy="12349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7E318AB-8DD3-4CB8-BAC3-EE291EB32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6802" y="2044635"/>
                <a:ext cx="3624202" cy="101958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B5A2AEC-4062-4D4E-928D-4DFE1300F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8414" y="2212736"/>
                <a:ext cx="2826175" cy="683378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167086-3446-4273-B9D1-80CB8B53B1B8}"/>
                </a:ext>
              </a:extLst>
            </p:cNvPr>
            <p:cNvGrpSpPr/>
            <p:nvPr/>
          </p:nvGrpSpPr>
          <p:grpSpPr>
            <a:xfrm>
              <a:off x="735788" y="4327468"/>
              <a:ext cx="10720425" cy="1216152"/>
              <a:chOff x="735787" y="4343684"/>
              <a:chExt cx="10720425" cy="1216152"/>
            </a:xfrm>
          </p:grpSpPr>
          <p:pic>
            <p:nvPicPr>
              <p:cNvPr id="1028" name="Picture 4" descr="https://global.azurebootcamp.net/wp-content/uploads/2016/03/CloudMonix-Orange-cropped-300x61.png">
                <a:extLst>
                  <a:ext uri="{FF2B5EF4-FFF2-40B4-BE49-F238E27FC236}">
                    <a16:creationId xmlns:a16="http://schemas.microsoft.com/office/drawing/2014/main" id="{A29A433B-E3CD-4E11-BAD4-0BD510E5C7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787" y="4501186"/>
                <a:ext cx="2432304" cy="4945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https://global.azurebootcamp.net/wp-content/uploads/2018/12/Serverless360_logo_png.png">
                <a:extLst>
                  <a:ext uri="{FF2B5EF4-FFF2-40B4-BE49-F238E27FC236}">
                    <a16:creationId xmlns:a16="http://schemas.microsoft.com/office/drawing/2014/main" id="{E2134843-F07B-4E39-A9D0-582030955A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3878" y="4676198"/>
                <a:ext cx="2432304" cy="319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https://global.azurebootcamp.net/wp-content/uploads/2018/03/jetbrains-150x150.png">
                <a:extLst>
                  <a:ext uri="{FF2B5EF4-FFF2-40B4-BE49-F238E27FC236}">
                    <a16:creationId xmlns:a16="http://schemas.microsoft.com/office/drawing/2014/main" id="{3D6DC3C4-99E3-47F1-856C-2765400E2D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1969" y="4343684"/>
                <a:ext cx="1216152" cy="1216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https://global.azurebootcamp.net/wp-content/uploads/2019/01/RevDeBug-160-6.png">
                <a:extLst>
                  <a:ext uri="{FF2B5EF4-FFF2-40B4-BE49-F238E27FC236}">
                    <a16:creationId xmlns:a16="http://schemas.microsoft.com/office/drawing/2014/main" id="{64AE6A2F-A2BE-42CF-B451-677C5D04E5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3908" y="4774648"/>
                <a:ext cx="2432304" cy="4569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9ECE74B-FA4A-45CE-A26B-32B0E8057FE1}"/>
                </a:ext>
              </a:extLst>
            </p:cNvPr>
            <p:cNvGrpSpPr/>
            <p:nvPr/>
          </p:nvGrpSpPr>
          <p:grpSpPr>
            <a:xfrm>
              <a:off x="492557" y="5644165"/>
              <a:ext cx="11206887" cy="931116"/>
              <a:chOff x="470118" y="5577839"/>
              <a:chExt cx="11206887" cy="931116"/>
            </a:xfrm>
          </p:grpSpPr>
          <p:pic>
            <p:nvPicPr>
              <p:cNvPr id="1040" name="Picture 16" descr="https://global.azurebootcamp.net/wp-content/uploads/2019/03/SMU-Logo-Color-w-Ops.png">
                <a:extLst>
                  <a:ext uri="{FF2B5EF4-FFF2-40B4-BE49-F238E27FC236}">
                    <a16:creationId xmlns:a16="http://schemas.microsoft.com/office/drawing/2014/main" id="{471C22DB-70EC-4F4C-9985-A9A1712E1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18" y="5577839"/>
                <a:ext cx="2432304" cy="9311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https://global.azurebootcamp.net/wp-content/uploads/2019/03/483x140_KEMP_HRZ_GreyYellow.png">
                <a:extLst>
                  <a:ext uri="{FF2B5EF4-FFF2-40B4-BE49-F238E27FC236}">
                    <a16:creationId xmlns:a16="http://schemas.microsoft.com/office/drawing/2014/main" id="{BB9FE897-A1DF-4D7E-833C-CD89402F3C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94979" y="5691618"/>
                <a:ext cx="2432304" cy="7035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https://global.azurebootcamp.net/wp-content/uploads/2019/03/Progate-ForLightBackground.png">
                <a:extLst>
                  <a:ext uri="{FF2B5EF4-FFF2-40B4-BE49-F238E27FC236}">
                    <a16:creationId xmlns:a16="http://schemas.microsoft.com/office/drawing/2014/main" id="{296CC4B0-ADD9-4625-88B8-5DFA5C6222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19840" y="5646121"/>
                <a:ext cx="2432304" cy="794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https://global.azurebootcamp.net/wp-content/uploads/2019/03/Enzo.png">
                <a:extLst>
                  <a:ext uri="{FF2B5EF4-FFF2-40B4-BE49-F238E27FC236}">
                    <a16:creationId xmlns:a16="http://schemas.microsoft.com/office/drawing/2014/main" id="{25E9442F-6726-48EB-8207-8023D747FE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4701" y="5685774"/>
                <a:ext cx="2432304" cy="7152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CAEA70A-906D-4AD2-BFA7-B094318E7C6C}"/>
                </a:ext>
              </a:extLst>
            </p:cNvPr>
            <p:cNvGrpSpPr/>
            <p:nvPr/>
          </p:nvGrpSpPr>
          <p:grpSpPr>
            <a:xfrm>
              <a:off x="892032" y="3291843"/>
              <a:ext cx="10407936" cy="933913"/>
              <a:chOff x="892032" y="3160579"/>
              <a:chExt cx="10407936" cy="93391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79B7685-E4F0-4676-BABF-281980FBF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7156" y="3163300"/>
                <a:ext cx="2308005" cy="931192"/>
              </a:xfrm>
              <a:prstGeom prst="rect">
                <a:avLst/>
              </a:prstGeom>
            </p:spPr>
          </p:pic>
          <p:pic>
            <p:nvPicPr>
              <p:cNvPr id="21" name="Imagen 9">
                <a:extLst>
                  <a:ext uri="{FF2B5EF4-FFF2-40B4-BE49-F238E27FC236}">
                    <a16:creationId xmlns:a16="http://schemas.microsoft.com/office/drawing/2014/main" id="{BAC4FDD9-6BBF-4B58-87CE-FC59041F9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67193" y="3160579"/>
                <a:ext cx="3232775" cy="933913"/>
              </a:xfrm>
              <a:prstGeom prst="rect">
                <a:avLst/>
              </a:prstGeom>
            </p:spPr>
          </p:pic>
          <p:pic>
            <p:nvPicPr>
              <p:cNvPr id="7" name="Picture 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3F14780C-E560-44F9-ABDB-CB919FE71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032" y="3348687"/>
                <a:ext cx="3083092" cy="56902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60185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55BE68-F593-4771-937D-3E22BE4D5364}"/>
              </a:ext>
            </a:extLst>
          </p:cNvPr>
          <p:cNvGrpSpPr/>
          <p:nvPr/>
        </p:nvGrpSpPr>
        <p:grpSpPr>
          <a:xfrm>
            <a:off x="0" y="-3538"/>
            <a:ext cx="12192000" cy="6865076"/>
            <a:chOff x="0" y="-3538"/>
            <a:chExt cx="12192000" cy="6865076"/>
          </a:xfrm>
        </p:grpSpPr>
        <p:sp>
          <p:nvSpPr>
            <p:cNvPr id="5" name="Rectángulo 4"/>
            <p:cNvSpPr/>
            <p:nvPr/>
          </p:nvSpPr>
          <p:spPr>
            <a:xfrm>
              <a:off x="0" y="0"/>
              <a:ext cx="12192000" cy="6861538"/>
            </a:xfrm>
            <a:prstGeom prst="rect">
              <a:avLst/>
            </a:prstGeom>
            <a:gradFill>
              <a:gsLst>
                <a:gs pos="0">
                  <a:srgbClr val="29A5DE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7610765" y="-3538"/>
              <a:ext cx="4581235" cy="686153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123197" y="1247073"/>
              <a:ext cx="6241640" cy="32617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Picture 2" descr="Resultado de imagen para twitter white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877" y="2960513"/>
              <a:ext cx="6858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n para outlook whit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018" y="3846671"/>
              <a:ext cx="699518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Resultado de imagen para linkedin white icon official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018" y="2131588"/>
              <a:ext cx="6858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sultado de imagen para web site white icon official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018" y="1273967"/>
              <a:ext cx="6858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2241" y="133350"/>
            <a:ext cx="11880850" cy="825500"/>
          </a:xfrm>
          <a:prstGeom prst="rect">
            <a:avLst/>
          </a:prstGeom>
        </p:spPr>
        <p:txBody>
          <a:bodyPr/>
          <a:lstStyle/>
          <a:p>
            <a:r>
              <a:rPr lang="es-ES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Fabian Alberto Campo H.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30494" y="1322262"/>
            <a:ext cx="60249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sz="28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http://fcampo7463.wordpress.com</a:t>
            </a:r>
            <a: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defTabSz="914400"/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2800" dirty="0">
                <a:hlinkClick r:id="rId8"/>
              </a:rPr>
              <a:t>https://www.linkedin.com/in/fcampo/</a:t>
            </a:r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  <a:t>@fcampo</a:t>
            </a:r>
          </a:p>
          <a:p>
            <a:pPr defTabSz="914400"/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  <a:t>fcampo@hotmail.com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5164" y="5257222"/>
            <a:ext cx="67097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CO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MVP Cloud and Datacenter, MCT, MCSE</a:t>
            </a:r>
          </a:p>
          <a:p>
            <a:pPr defTabSz="914400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Soporte Office 365 LATAM </a:t>
            </a:r>
          </a:p>
          <a:p>
            <a:pPr defTabSz="914400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</a:p>
        </p:txBody>
      </p:sp>
      <p:pic>
        <p:nvPicPr>
          <p:cNvPr id="6" name="Imagen 5" descr="Imagen que contiene hombre, persona, pared, interior&#10;&#10;Descripción generada automáticamente">
            <a:extLst>
              <a:ext uri="{FF2B5EF4-FFF2-40B4-BE49-F238E27FC236}">
                <a16:creationId xmlns:a16="http://schemas.microsoft.com/office/drawing/2014/main" id="{C538EED0-5AAB-409F-BBF7-93F2E9A1393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055" y="7076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04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133836-493C-4D86-ABBD-993FB24A8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Workshop: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demostración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las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bondades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automatización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escenarios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azure, con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demostración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autoscaling, despliegue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automatizado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VMs, y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webapps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 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E3308A-1F4B-4A7C-A8E6-90D43E3DA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383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/>
              <a:t>Agenda</a:t>
            </a:r>
          </a:p>
        </p:txBody>
      </p:sp>
      <p:sp>
        <p:nvSpPr>
          <p:cNvPr id="11" name="Marcador de contenido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noProof="0" dirty="0"/>
              <a:t>PowerShell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noProof="0" dirty="0" err="1"/>
              <a:t>AzureRM</a:t>
            </a:r>
            <a:r>
              <a:rPr lang="es-ES" noProof="0" dirty="0"/>
              <a:t>/CLI/</a:t>
            </a:r>
            <a:r>
              <a:rPr lang="es-ES" noProof="0" dirty="0" err="1"/>
              <a:t>AzureShell</a:t>
            </a:r>
            <a:endParaRPr lang="es-ES" noProof="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noProof="0" dirty="0"/>
              <a:t>Office365/</a:t>
            </a:r>
            <a:r>
              <a:rPr lang="es-ES" noProof="0" dirty="0" err="1"/>
              <a:t>ExchangeOnline</a:t>
            </a:r>
            <a:r>
              <a:rPr lang="es-ES" noProof="0" dirty="0"/>
              <a:t>/</a:t>
            </a:r>
            <a:r>
              <a:rPr lang="es-ES" noProof="0" dirty="0" err="1"/>
              <a:t>SharepointOnline</a:t>
            </a:r>
            <a:r>
              <a:rPr lang="es-ES" noProof="0" dirty="0"/>
              <a:t>/SQL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noProof="0" dirty="0"/>
              <a:t>Python &amp; </a:t>
            </a:r>
            <a:r>
              <a:rPr lang="es-ES" noProof="0" dirty="0" err="1"/>
              <a:t>Devops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41093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38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40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44" name="Rectangle 41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A0F23B-D742-4171-A61A-7B42C952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PowerShell puede ser divertido, si se ve como un lienzo al cual se le puede agregar alegres contenidos</a:t>
            </a:r>
          </a:p>
        </p:txBody>
      </p:sp>
    </p:spTree>
    <p:extLst>
      <p:ext uri="{BB962C8B-B14F-4D97-AF65-F5344CB8AC3E}">
        <p14:creationId xmlns:p14="http://schemas.microsoft.com/office/powerpoint/2010/main" val="282955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9C6712B-F766-4F11-B2B4-F9127D08C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PowerShell no es una línea de comandos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C5D133F-3297-4EF3-A412-631A482F19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Vamos a verlo mejor como un lienzo sobre el cual podemos montar unas felices nubecitas, unos felices arbolitos por aquí... "disfrútelo es su obra" dice el famoso Bob Ross</a:t>
            </a:r>
            <a:endParaRPr lang="es-CO" dirty="0"/>
          </a:p>
        </p:txBody>
      </p:sp>
      <p:pic>
        <p:nvPicPr>
          <p:cNvPr id="6" name="Elementos multimedia en línea 5" title="Bob Ross Painting Happy Trees... *Ohhhh here they come!*">
            <a:hlinkClick r:id="" action="ppaction://media"/>
            <a:extLst>
              <a:ext uri="{FF2B5EF4-FFF2-40B4-BE49-F238E27FC236}">
                <a16:creationId xmlns:a16="http://schemas.microsoft.com/office/drawing/2014/main" id="{069A5116-BE99-452C-9E90-838A802AD32F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94425" y="1851025"/>
            <a:ext cx="5737225" cy="43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97620"/>
      </p:ext>
    </p:extLst>
  </p:cSld>
  <p:clrMapOvr>
    <a:masterClrMapping/>
  </p:clrMapOvr>
</p:sld>
</file>

<file path=ppt/theme/theme1.xml><?xml version="1.0" encoding="utf-8"?>
<a:theme xmlns:a="http://schemas.openxmlformats.org/drawingml/2006/main" name="GAB 2017 BO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583</Words>
  <Application>Microsoft Office PowerPoint</Application>
  <PresentationFormat>Panorámica</PresentationFormat>
  <Paragraphs>89</Paragraphs>
  <Slides>26</Slides>
  <Notes>9</Notes>
  <HiddenSlides>3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Segoe Pro Cond</vt:lpstr>
      <vt:lpstr>Arial</vt:lpstr>
      <vt:lpstr>Calibri</vt:lpstr>
      <vt:lpstr>Impact</vt:lpstr>
      <vt:lpstr>GAB 2017 BOG</vt:lpstr>
      <vt:lpstr>Presentación de PowerPoint</vt:lpstr>
      <vt:lpstr>Presentación de PowerPoint</vt:lpstr>
      <vt:lpstr>DevOps, PowerShell y Python para automatizar</vt:lpstr>
      <vt:lpstr>Presentación de PowerPoint</vt:lpstr>
      <vt:lpstr>Fabian Alberto Campo H.</vt:lpstr>
      <vt:lpstr>Workshop: demostración de las bondades de la automatización en escenarios de azure, con demostración de autoscaling, despliegue automatizado de VMs, y webapps. </vt:lpstr>
      <vt:lpstr>Agenda</vt:lpstr>
      <vt:lpstr>PowerShell puede ser divertido, si se ve como un lienzo al cual se le puede agregar alegres contenidos</vt:lpstr>
      <vt:lpstr>PowerShell no es una línea de comandos</vt:lpstr>
      <vt:lpstr>Presentación de PowerPoint</vt:lpstr>
      <vt:lpstr>Vamos a instalar AzureCli y otros modulos</vt:lpstr>
      <vt:lpstr>Presentación de PowerPoint</vt:lpstr>
      <vt:lpstr>Vamos a la accion</vt:lpstr>
      <vt:lpstr>Predileccion por lo sencillo</vt:lpstr>
      <vt:lpstr>Presentación de PowerPoint</vt:lpstr>
      <vt:lpstr>“Aquellos que no aprenden a automatizar las tareas diarias, están condenados a repetirlas!!” </vt:lpstr>
      <vt:lpstr>DEMO</vt:lpstr>
      <vt:lpstr>Azure</vt:lpstr>
      <vt:lpstr>Office 365</vt:lpstr>
      <vt:lpstr>Python</vt:lpstr>
      <vt:lpstr>Presentación de PowerPoint</vt:lpstr>
      <vt:lpstr>Presentación de PowerPoint</vt:lpstr>
      <vt:lpstr>Presentación de PowerPoint</vt:lpstr>
      <vt:lpstr>Recomendaciones para su sesión</vt:lpstr>
      <vt:lpstr>Recomendaciones para su sesión</vt:lpstr>
      <vt:lpstr>¿Cómo cambiar la fuente?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Fabian Alberto Campo Henriquez</dc:creator>
  <cp:lastModifiedBy>Fabian Alberto Campo Henriquez</cp:lastModifiedBy>
  <cp:revision>3</cp:revision>
  <dcterms:created xsi:type="dcterms:W3CDTF">2019-04-25T05:31:16Z</dcterms:created>
  <dcterms:modified xsi:type="dcterms:W3CDTF">2019-04-25T05:59:16Z</dcterms:modified>
</cp:coreProperties>
</file>